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71" r:id="rId4"/>
    <p:sldId id="260" r:id="rId5"/>
    <p:sldId id="263" r:id="rId6"/>
    <p:sldId id="268" r:id="rId7"/>
    <p:sldId id="264" r:id="rId8"/>
    <p:sldId id="265" r:id="rId9"/>
    <p:sldId id="269" r:id="rId10"/>
    <p:sldId id="266" r:id="rId11"/>
    <p:sldId id="262" r:id="rId12"/>
    <p:sldId id="273" r:id="rId13"/>
    <p:sldId id="270" r:id="rId14"/>
    <p:sldId id="261" r:id="rId15"/>
    <p:sldId id="259" r:id="rId16"/>
    <p:sldId id="272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6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07/s11042-011-0787-0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nassar@nust.edu.pk" TargetMode="External"/><Relationship Id="rId2" Type="http://schemas.openxmlformats.org/officeDocument/2006/relationships/hyperlink" Target="mailto:raziarshad@hotmail.co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7223F-9441-4640-B0ED-6F12E04CE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750" y="2366010"/>
            <a:ext cx="9304020" cy="2205990"/>
          </a:xfrm>
        </p:spPr>
        <p:txBody>
          <a:bodyPr/>
          <a:lstStyle/>
          <a:p>
            <a:r>
              <a:rPr lang="en-US" sz="4400" dirty="0"/>
              <a:t> </a:t>
            </a: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Elliptic curve cryptography based mutual authentication</a:t>
            </a:r>
            <a:br>
              <a:rPr lang="en-US" sz="4400" dirty="0"/>
            </a:br>
            <a:r>
              <a:rPr lang="en-US" sz="4400" dirty="0"/>
              <a:t>scheme for session initiation protocol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97A6E-5325-9247-94E3-9CE7F2FF2F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8750" y="4240530"/>
            <a:ext cx="6831673" cy="1086237"/>
          </a:xfrm>
        </p:spPr>
        <p:txBody>
          <a:bodyPr>
            <a:normAutofit/>
          </a:bodyPr>
          <a:lstStyle/>
          <a:p>
            <a:pPr algn="l"/>
            <a:r>
              <a:rPr lang="en-US" i="1" dirty="0"/>
              <a:t>Presented by:</a:t>
            </a:r>
          </a:p>
          <a:p>
            <a:pPr algn="l"/>
            <a:r>
              <a:rPr lang="en-US" dirty="0"/>
              <a:t>Shivika Malik (001346591)</a:t>
            </a:r>
          </a:p>
        </p:txBody>
      </p:sp>
    </p:spTree>
    <p:extLst>
      <p:ext uri="{BB962C8B-B14F-4D97-AF65-F5344CB8AC3E}">
        <p14:creationId xmlns:p14="http://schemas.microsoft.com/office/powerpoint/2010/main" val="3794779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CD51-D1B1-0041-B45D-5B9D134A8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610" y="297180"/>
            <a:ext cx="9601200" cy="1485900"/>
          </a:xfrm>
        </p:spPr>
        <p:txBody>
          <a:bodyPr/>
          <a:lstStyle/>
          <a:p>
            <a:r>
              <a:rPr lang="en-US" b="1" dirty="0"/>
              <a:t>Proposed Procedure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AA1DD3-9FC9-3245-91A9-D21792B63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380" y="1197292"/>
            <a:ext cx="9286874" cy="5660708"/>
          </a:xfrm>
        </p:spPr>
      </p:pic>
    </p:spTree>
    <p:extLst>
      <p:ext uri="{BB962C8B-B14F-4D97-AF65-F5344CB8AC3E}">
        <p14:creationId xmlns:p14="http://schemas.microsoft.com/office/powerpoint/2010/main" val="3749732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2AFDC-CF5B-5747-99F0-8F425C2F0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46F02E-CEB5-6244-8AFA-1D2EC3775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24" y="1523999"/>
            <a:ext cx="11369675" cy="421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42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2769-5EE9-7943-A325-655FC6CCB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081260" cy="1485900"/>
          </a:xfrm>
        </p:spPr>
        <p:txBody>
          <a:bodyPr>
            <a:normAutofit fontScale="90000"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b="1" dirty="0"/>
              <a:t>Comparisons between our protocol and the protocol of Arshad et al.</a:t>
            </a:r>
            <a:br>
              <a:rPr lang="en-US" altLang="en-US" sz="32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br>
              <a:rPr lang="en-US" altLang="en-US" sz="60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550165F-F9C2-5B47-98F7-8FA3EBC1B2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954852"/>
              </p:ext>
            </p:extLst>
          </p:nvPr>
        </p:nvGraphicFramePr>
        <p:xfrm>
          <a:off x="2154555" y="2514601"/>
          <a:ext cx="8515350" cy="37833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10504">
                  <a:extLst>
                    <a:ext uri="{9D8B030D-6E8A-4147-A177-3AD203B41FA5}">
                      <a16:colId xmlns:a16="http://schemas.microsoft.com/office/drawing/2014/main" val="923033869"/>
                    </a:ext>
                  </a:extLst>
                </a:gridCol>
                <a:gridCol w="2919596">
                  <a:extLst>
                    <a:ext uri="{9D8B030D-6E8A-4147-A177-3AD203B41FA5}">
                      <a16:colId xmlns:a16="http://schemas.microsoft.com/office/drawing/2014/main" val="2898952569"/>
                    </a:ext>
                  </a:extLst>
                </a:gridCol>
                <a:gridCol w="2185250">
                  <a:extLst>
                    <a:ext uri="{9D8B030D-6E8A-4147-A177-3AD203B41FA5}">
                      <a16:colId xmlns:a16="http://schemas.microsoft.com/office/drawing/2014/main" val="4291946558"/>
                    </a:ext>
                  </a:extLst>
                </a:gridCol>
              </a:tblGrid>
              <a:tr h="898253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dirty="0">
                          <a:effectLst/>
                        </a:rPr>
                        <a:t> 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 indent="0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dirty="0">
                          <a:effectLst/>
                        </a:rPr>
                        <a:t>Computational Cost Analysis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Protocol of Arshad et al.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 dirty="0">
                          <a:effectLst/>
                        </a:rPr>
                        <a:t>Our protocol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76200" marR="76200" marT="76200" marB="76200"/>
                </a:tc>
                <a:extLst>
                  <a:ext uri="{0D108BD9-81ED-4DB2-BD59-A6C34878D82A}">
                    <a16:rowId xmlns:a16="http://schemas.microsoft.com/office/drawing/2014/main" val="1712341679"/>
                  </a:ext>
                </a:extLst>
              </a:tr>
              <a:tr h="859572"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 dirty="0">
                          <a:effectLst/>
                        </a:rPr>
                        <a:t>Computational cost (client)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2TG</a:t>
                      </a:r>
                      <a:r>
                        <a:rPr lang="en-IN" sz="1800" baseline="-25000">
                          <a:effectLst/>
                        </a:rPr>
                        <a:t>mul</a:t>
                      </a:r>
                      <a:r>
                        <a:rPr lang="en-IN" sz="1800">
                          <a:effectLst/>
                        </a:rPr>
                        <a:t> + 1T</a:t>
                      </a:r>
                      <a:r>
                        <a:rPr lang="en-IN" sz="1800" baseline="-25000">
                          <a:effectLst/>
                        </a:rPr>
                        <a:t>mul</a:t>
                      </a:r>
                      <a:r>
                        <a:rPr lang="en-IN" sz="1800">
                          <a:effectLst/>
                        </a:rPr>
                        <a:t> + 3T</a:t>
                      </a:r>
                      <a:r>
                        <a:rPr lang="en-IN" sz="1800" baseline="-25000">
                          <a:effectLst/>
                        </a:rPr>
                        <a:t>h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3TG</a:t>
                      </a:r>
                      <a:r>
                        <a:rPr lang="en-IN" sz="1800" baseline="-25000">
                          <a:effectLst/>
                        </a:rPr>
                        <a:t>mul</a:t>
                      </a:r>
                      <a:r>
                        <a:rPr lang="en-IN" sz="1800">
                          <a:effectLst/>
                        </a:rPr>
                        <a:t> + 3T</a:t>
                      </a:r>
                      <a:r>
                        <a:rPr lang="en-IN" sz="1800" baseline="-25000">
                          <a:effectLst/>
                        </a:rPr>
                        <a:t>h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extLst>
                  <a:ext uri="{0D108BD9-81ED-4DB2-BD59-A6C34878D82A}">
                    <a16:rowId xmlns:a16="http://schemas.microsoft.com/office/drawing/2014/main" val="966826042"/>
                  </a:ext>
                </a:extLst>
              </a:tr>
              <a:tr h="872797"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Computational cost (server)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3TG</a:t>
                      </a:r>
                      <a:r>
                        <a:rPr lang="en-IN" sz="1800" baseline="-25000">
                          <a:effectLst/>
                        </a:rPr>
                        <a:t>mul</a:t>
                      </a:r>
                      <a:r>
                        <a:rPr lang="en-IN" sz="1800">
                          <a:effectLst/>
                        </a:rPr>
                        <a:t> + 1T</a:t>
                      </a:r>
                      <a:r>
                        <a:rPr lang="en-IN" sz="1800" baseline="-25000">
                          <a:effectLst/>
                        </a:rPr>
                        <a:t>inv</a:t>
                      </a:r>
                      <a:r>
                        <a:rPr lang="en-IN" sz="1800">
                          <a:effectLst/>
                        </a:rPr>
                        <a:t> + 3T</a:t>
                      </a:r>
                      <a:r>
                        <a:rPr lang="en-IN" sz="1800" baseline="-25000">
                          <a:effectLst/>
                        </a:rPr>
                        <a:t>h</a:t>
                      </a:r>
                      <a:r>
                        <a:rPr lang="en-IN" sz="1800">
                          <a:effectLst/>
                        </a:rPr>
                        <a:t> + 1T</a:t>
                      </a:r>
                      <a:r>
                        <a:rPr lang="en-IN" sz="1800" baseline="-25000">
                          <a:effectLst/>
                        </a:rPr>
                        <a:t>XOR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3TG</a:t>
                      </a:r>
                      <a:r>
                        <a:rPr lang="en-IN" sz="1800" baseline="-25000">
                          <a:effectLst/>
                        </a:rPr>
                        <a:t>mul</a:t>
                      </a:r>
                      <a:r>
                        <a:rPr lang="en-IN" sz="1800">
                          <a:effectLst/>
                        </a:rPr>
                        <a:t> + 3T</a:t>
                      </a:r>
                      <a:r>
                        <a:rPr lang="en-IN" sz="1800" baseline="-25000">
                          <a:effectLst/>
                        </a:rPr>
                        <a:t>h</a:t>
                      </a:r>
                      <a:r>
                        <a:rPr lang="en-IN" sz="1800">
                          <a:effectLst/>
                        </a:rPr>
                        <a:t> + 1T</a:t>
                      </a:r>
                      <a:r>
                        <a:rPr lang="en-IN" sz="1800" baseline="-25000">
                          <a:effectLst/>
                        </a:rPr>
                        <a:t>XOR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0"/>
                </a:tc>
                <a:extLst>
                  <a:ext uri="{0D108BD9-81ED-4DB2-BD59-A6C34878D82A}">
                    <a16:rowId xmlns:a16="http://schemas.microsoft.com/office/drawing/2014/main" val="4289461572"/>
                  </a:ext>
                </a:extLst>
              </a:tr>
              <a:tr h="1152708">
                <a:tc>
                  <a:txBody>
                    <a:bodyPr/>
                    <a:lstStyle/>
                    <a:p>
                      <a:pPr marL="0" marR="0" indent="0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Resist off‐line password‐guessing attack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>
                          <a:effectLst/>
                        </a:rPr>
                        <a:t>No</a:t>
                      </a:r>
                      <a:endParaRPr lang="en-US" sz="18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ts val="1800"/>
                        </a:lnSpc>
                        <a:spcBef>
                          <a:spcPts val="1125"/>
                        </a:spcBef>
                        <a:spcAft>
                          <a:spcPts val="1125"/>
                        </a:spcAft>
                      </a:pPr>
                      <a:r>
                        <a:rPr lang="en-IN" sz="1800" dirty="0">
                          <a:effectLst/>
                        </a:rPr>
                        <a:t>Yes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114300" marR="114300" marT="114300" marB="114300"/>
                </a:tc>
                <a:extLst>
                  <a:ext uri="{0D108BD9-81ED-4DB2-BD59-A6C34878D82A}">
                    <a16:rowId xmlns:a16="http://schemas.microsoft.com/office/drawing/2014/main" val="3189316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499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61270-C5D9-3846-9F9F-59ED4D7A4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Security Properties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04C7995-8F98-1745-A580-5972A1FBD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902174"/>
              </p:ext>
            </p:extLst>
          </p:nvPr>
        </p:nvGraphicFramePr>
        <p:xfrm>
          <a:off x="1371600" y="1634490"/>
          <a:ext cx="9601200" cy="474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56543633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16498819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052002777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Tsai’s Scheme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Proposed Scheme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468310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Replay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39393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Password guessing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Insecure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021757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Modification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101273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Stolen-verifier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Insecure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271654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Mutual Authentication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36026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Session key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055494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Known key secrecy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Not 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914036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Perfect forward secrecy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Not Provided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075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557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9191A-102D-4B4C-A838-A39CA6E76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D38FC-604E-F546-8697-27A24C7DB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48790"/>
            <a:ext cx="9601200" cy="3581400"/>
          </a:xfrm>
        </p:spPr>
        <p:txBody>
          <a:bodyPr>
            <a:normAutofit fontScale="77500" lnSpcReduction="20000"/>
          </a:bodyPr>
          <a:lstStyle/>
          <a:p>
            <a:r>
              <a:rPr lang="en-US" sz="1600" dirty="0"/>
              <a:t>PWD: A low-entropy password of User extracted from D </a:t>
            </a:r>
          </a:p>
          <a:p>
            <a:r>
              <a:rPr lang="en-US" sz="1600" dirty="0"/>
              <a:t>D: A uniformly distributed dictionary of size |D|=2k, where 40≤k≤105 </a:t>
            </a:r>
          </a:p>
          <a:p>
            <a:r>
              <a:rPr lang="en-US" sz="1600" dirty="0"/>
              <a:t>Ks: A high-entropy secret key of Server, which is only known by the server and must be safeguarded. </a:t>
            </a:r>
          </a:p>
          <a:p>
            <a:r>
              <a:rPr lang="en-US" sz="1600" dirty="0"/>
              <a:t>SKs: Secret Session Key </a:t>
            </a:r>
          </a:p>
          <a:p>
            <a:r>
              <a:rPr lang="en-US" sz="1600" dirty="0"/>
              <a:t>h: Secure one-way hash function, where h : {0; 1}* → {0; 1}l and l=160 </a:t>
            </a:r>
          </a:p>
          <a:p>
            <a:r>
              <a:rPr lang="en-US" sz="1600" dirty="0"/>
              <a:t>||: Concatenation function </a:t>
            </a:r>
          </a:p>
          <a:p>
            <a:r>
              <a:rPr lang="en-US" sz="1600" dirty="0"/>
              <a:t>R</a:t>
            </a:r>
            <a:r>
              <a:rPr lang="en-US" sz="1600" baseline="-25000" dirty="0"/>
              <a:t>1</a:t>
            </a:r>
            <a:r>
              <a:rPr lang="en-US" sz="1600" dirty="0"/>
              <a:t> = (h(username || PWD).r</a:t>
            </a:r>
            <a:r>
              <a:rPr lang="en-US" sz="1600" baseline="-25000" dirty="0"/>
              <a:t>1</a:t>
            </a:r>
            <a:r>
              <a:rPr lang="en-US" sz="1600" dirty="0"/>
              <a:t>)P </a:t>
            </a:r>
          </a:p>
          <a:p>
            <a:r>
              <a:rPr lang="en-US" sz="1600" dirty="0"/>
              <a:t>r</a:t>
            </a:r>
            <a:r>
              <a:rPr lang="en-US" sz="1600" baseline="-25000" dirty="0"/>
              <a:t>1</a:t>
            </a:r>
            <a:r>
              <a:rPr lang="en-US" sz="1600" dirty="0"/>
              <a:t> and r</a:t>
            </a:r>
            <a:r>
              <a:rPr lang="en-US" sz="1600" baseline="-25000" dirty="0"/>
              <a:t>2</a:t>
            </a:r>
            <a:r>
              <a:rPr lang="en-US" sz="1600" dirty="0"/>
              <a:t>: nonce variables (randomly generated), which are protected by the ECDLP and ECCDHP and the secure one-way hash function </a:t>
            </a:r>
          </a:p>
          <a:p>
            <a:r>
              <a:rPr lang="en-US" sz="1600" dirty="0"/>
              <a:t>P: Point on the curve</a:t>
            </a:r>
          </a:p>
          <a:p>
            <a:r>
              <a:rPr lang="en-US" sz="1600" dirty="0"/>
              <a:t>ECCDHP: Elliptic Curve Computational Diffie-Hellman Problem </a:t>
            </a:r>
          </a:p>
          <a:p>
            <a:r>
              <a:rPr lang="en-US" sz="1600" dirty="0"/>
              <a:t>ECDLP: Elliptic Curve Discrete Logarithm Problem </a:t>
            </a:r>
          </a:p>
          <a:p>
            <a:r>
              <a:rPr lang="en-US" sz="1600" dirty="0"/>
              <a:t>ECDDHP: Elliptic Curve Decisional Diffie-Hellman Problem 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27622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1FF31-E349-B845-9E78-64B606C80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E4DBB-C47E-D446-B671-4AEE3015F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97380"/>
            <a:ext cx="9601200" cy="3970020"/>
          </a:xfrm>
        </p:spPr>
        <p:txBody>
          <a:bodyPr/>
          <a:lstStyle/>
          <a:p>
            <a:r>
              <a:rPr lang="en-IN" dirty="0"/>
              <a:t>In this paper, we have shown that the authentication scheme by Arshad </a:t>
            </a:r>
            <a:r>
              <a:rPr lang="en-IN" i="1" dirty="0"/>
              <a:t>et al.</a:t>
            </a:r>
            <a:r>
              <a:rPr lang="en-IN" dirty="0"/>
              <a:t> for session initiation protocol is vulnerable to the password‐guessing attack. </a:t>
            </a:r>
          </a:p>
          <a:p>
            <a:r>
              <a:rPr lang="en-IN" dirty="0"/>
              <a:t>In order to resolve these security problems, we have proposed a novel and secure mutual authentication scheme based on the ECC. </a:t>
            </a:r>
          </a:p>
          <a:p>
            <a:r>
              <a:rPr lang="en-IN" dirty="0"/>
              <a:t>The proposed authentication scheme not only resists these attacks but also provides greater security and efficiency. </a:t>
            </a:r>
          </a:p>
          <a:p>
            <a:r>
              <a:rPr lang="en-IN" dirty="0"/>
              <a:t>Hence, our proposed authentication scheme is much better than any other previously proposed related schemes.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413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39C91-4FFC-C944-AD56-4F2C2A335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4337"/>
            <a:ext cx="9601200" cy="1485900"/>
          </a:xfrm>
        </p:spPr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805FC-CC4A-764D-8952-6E50D19BD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65860"/>
            <a:ext cx="10389870" cy="5392103"/>
          </a:xfrm>
        </p:spPr>
        <p:txBody>
          <a:bodyPr>
            <a:normAutofit/>
          </a:bodyPr>
          <a:lstStyle/>
          <a:p>
            <a:pPr lvl="0"/>
            <a:r>
              <a:rPr lang="en-IN" dirty="0"/>
              <a:t>Arshad R, Ikram N. Elliptic curve cryptography based mutual authentication scheme for session initiation protocol. </a:t>
            </a:r>
            <a:r>
              <a:rPr lang="en-IN" i="1" dirty="0"/>
              <a:t>Multimedia Tools and Applications</a:t>
            </a:r>
            <a:r>
              <a:rPr lang="en-IN" dirty="0"/>
              <a:t>. DOI: </a:t>
            </a:r>
            <a:r>
              <a:rPr lang="en-IN" u="sng" dirty="0">
                <a:hlinkClick r:id="rId2" tooltip="Link to external resource: 10.1007/s11042‐011‐0787‐0"/>
              </a:rPr>
              <a:t>10.1007/s11042‐011‐0787‐0</a:t>
            </a:r>
            <a:r>
              <a:rPr lang="en-IN" dirty="0"/>
              <a:t>, 2011</a:t>
            </a:r>
            <a:endParaRPr lang="en-US" dirty="0"/>
          </a:p>
          <a:p>
            <a:pPr lvl="0"/>
            <a:r>
              <a:rPr lang="en-IN" dirty="0"/>
              <a:t>Tsai J. Efficient nonce‐based authentication scheme for session initiation protocol. </a:t>
            </a:r>
            <a:r>
              <a:rPr lang="en-IN" i="1" dirty="0" err="1"/>
              <a:t>Int</a:t>
            </a:r>
            <a:r>
              <a:rPr lang="en-IN" i="1" dirty="0"/>
              <a:t> J </a:t>
            </a:r>
            <a:r>
              <a:rPr lang="en-IN" i="1" dirty="0" err="1"/>
              <a:t>Netw</a:t>
            </a:r>
            <a:r>
              <a:rPr lang="en-IN" i="1" dirty="0"/>
              <a:t> </a:t>
            </a:r>
            <a:r>
              <a:rPr lang="en-IN" i="1" dirty="0" err="1"/>
              <a:t>Secur</a:t>
            </a:r>
            <a:r>
              <a:rPr lang="en-IN" dirty="0"/>
              <a:t> 2009; </a:t>
            </a:r>
            <a:r>
              <a:rPr lang="en-IN" b="1" dirty="0"/>
              <a:t>8</a:t>
            </a:r>
            <a:r>
              <a:rPr lang="en-IN" dirty="0"/>
              <a:t>(3): 312–316.</a:t>
            </a:r>
            <a:endParaRPr lang="en-US" dirty="0"/>
          </a:p>
          <a:p>
            <a:pPr lvl="0"/>
            <a:r>
              <a:rPr lang="en-IN" dirty="0"/>
              <a:t>Yoon E, </a:t>
            </a:r>
            <a:r>
              <a:rPr lang="en-IN" dirty="0" err="1"/>
              <a:t>Yoo</a:t>
            </a:r>
            <a:r>
              <a:rPr lang="en-IN" dirty="0"/>
              <a:t> K, Kim C. A secure and efficient SIP authentication scheme for converged VoIP networks. </a:t>
            </a:r>
            <a:r>
              <a:rPr lang="en-IN" i="1" dirty="0"/>
              <a:t>Computer Communications</a:t>
            </a:r>
            <a:r>
              <a:rPr lang="en-IN" dirty="0"/>
              <a:t> 2010; </a:t>
            </a:r>
            <a:r>
              <a:rPr lang="en-IN" b="1" dirty="0"/>
              <a:t>33</a:t>
            </a:r>
            <a:r>
              <a:rPr lang="en-IN" dirty="0"/>
              <a:t>: 1674–1681.</a:t>
            </a:r>
            <a:endParaRPr lang="en-US" dirty="0"/>
          </a:p>
          <a:p>
            <a:pPr lvl="0"/>
            <a:r>
              <a:rPr lang="en-IN" dirty="0"/>
              <a:t>Wu L, Zhang Y, Wang F. A new provably secure authentication and key agreement protocol for SIP using ECC. </a:t>
            </a:r>
            <a:r>
              <a:rPr lang="en-IN" i="1" dirty="0"/>
              <a:t>Computer Standards and Interfaces</a:t>
            </a:r>
            <a:r>
              <a:rPr lang="en-IN" dirty="0"/>
              <a:t> 2009; </a:t>
            </a:r>
            <a:r>
              <a:rPr lang="en-IN" b="1" dirty="0"/>
              <a:t>31</a:t>
            </a:r>
            <a:r>
              <a:rPr lang="en-IN" dirty="0"/>
              <a:t>(2): 286–291.</a:t>
            </a:r>
            <a:endParaRPr lang="en-US" dirty="0"/>
          </a:p>
          <a:p>
            <a:r>
              <a:rPr lang="en-US" i="1" dirty="0"/>
              <a:t>Code Reference: 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ieeexplore.ieee.org</a:t>
            </a:r>
            <a:r>
              <a:rPr lang="en-US" dirty="0"/>
              <a:t>/abstract/document/7582711/ 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link.springer.com</a:t>
            </a:r>
            <a:r>
              <a:rPr lang="en-US" dirty="0"/>
              <a:t>/article/10.1007/s11042-011-0787-0#Sec18 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DhruvDixitDD</a:t>
            </a:r>
            <a:r>
              <a:rPr lang="en-US" dirty="0"/>
              <a:t>/</a:t>
            </a:r>
            <a:r>
              <a:rPr lang="en-US" dirty="0" err="1"/>
              <a:t>ElGamal</a:t>
            </a:r>
            <a:r>
              <a:rPr lang="en-US" dirty="0"/>
              <a:t>-based-Elliptic-Curve-Cryptography/blob/master/</a:t>
            </a:r>
            <a:r>
              <a:rPr lang="en-US" dirty="0" err="1"/>
              <a:t>ElgamalEllipticCurve.py</a:t>
            </a:r>
            <a:r>
              <a:rPr lang="en-US" dirty="0"/>
              <a:t> 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/questions/13698624/sip-java-</a:t>
            </a:r>
            <a:r>
              <a:rPr lang="en-US" dirty="0" err="1"/>
              <a:t>api</a:t>
            </a:r>
            <a:r>
              <a:rPr lang="en-US" dirty="0"/>
              <a:t>-library </a:t>
            </a:r>
          </a:p>
          <a:p>
            <a:pPr lvl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516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CD925-82EC-F348-B97A-36576D09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330" y="246888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54563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205B4-8452-BD48-A736-9632F39F2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77190"/>
            <a:ext cx="9601200" cy="1794510"/>
          </a:xfrm>
        </p:spPr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D7E45-1B4D-4640-8E9B-766E89B8F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0180"/>
            <a:ext cx="10172700" cy="5029200"/>
          </a:xfrm>
        </p:spPr>
        <p:txBody>
          <a:bodyPr>
            <a:normAutofit/>
          </a:bodyPr>
          <a:lstStyle/>
          <a:p>
            <a:r>
              <a:rPr lang="en-US" dirty="0"/>
              <a:t>SIP is widely used signaling protocol for controlling the communication on the internet, maintaining, establishing as well as terminating the sessions. </a:t>
            </a:r>
          </a:p>
          <a:p>
            <a:r>
              <a:rPr lang="en-US" dirty="0"/>
              <a:t>It works on the application layer which can create, modify and terminate sessions with the participants. It supports multimedia sessions/services on both wired and wireless networks like multimedia distribution, internet telephone calls. </a:t>
            </a:r>
          </a:p>
          <a:p>
            <a:r>
              <a:rPr lang="en-US" dirty="0"/>
              <a:t>We are implementing Cryptanalysis for a secure mutual authentication which is based on Elliptical Curve Discrete Logarithm problem for SIP which is immune to the attacks. </a:t>
            </a:r>
          </a:p>
          <a:p>
            <a:r>
              <a:rPr lang="en-US" dirty="0"/>
              <a:t>Authentication is a crucial process when a remote user wants to get services from a corresponding sever. </a:t>
            </a:r>
          </a:p>
          <a:p>
            <a:r>
              <a:rPr lang="en-US" dirty="0"/>
              <a:t>Most environment communications of SIP are unsafe which naturally raises the issue of providing security protection for communicating participants. </a:t>
            </a:r>
          </a:p>
          <a:p>
            <a:r>
              <a:rPr lang="en-US" dirty="0"/>
              <a:t>Therefore, we are trying to design a robust and efficient mutual authentication which is meaningful and interesting.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9A976-8D13-7445-9ABF-74ACD33D5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Paper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76D5-EC42-A14D-A6A9-A1340B040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00200"/>
            <a:ext cx="10298430" cy="4743450"/>
          </a:xfrm>
        </p:spPr>
        <p:txBody>
          <a:bodyPr>
            <a:normAutofit/>
          </a:bodyPr>
          <a:lstStyle/>
          <a:p>
            <a:r>
              <a:rPr lang="en-US" dirty="0"/>
              <a:t>Title: Elliptic curve cryptography based mutual authentication scheme for session initiation protocol</a:t>
            </a:r>
          </a:p>
          <a:p>
            <a:r>
              <a:rPr lang="en-US" dirty="0"/>
              <a:t>Published online: 13 April 2011</a:t>
            </a:r>
          </a:p>
          <a:p>
            <a:r>
              <a:rPr lang="en-US" dirty="0"/>
              <a:t>Publisher: Springer Science + Business Media, LLC 2011</a:t>
            </a:r>
          </a:p>
          <a:p>
            <a:r>
              <a:rPr lang="en-US" dirty="0"/>
              <a:t>Authors:</a:t>
            </a:r>
          </a:p>
          <a:p>
            <a:pPr lvl="1"/>
            <a:r>
              <a:rPr lang="en-US" dirty="0"/>
              <a:t>R. Arshad, National University of Sciences and Technology, Rawalpindi, Pakistan</a:t>
            </a:r>
          </a:p>
          <a:p>
            <a:pPr marL="0" indent="0">
              <a:buNone/>
            </a:pPr>
            <a:r>
              <a:rPr lang="en-US" dirty="0"/>
              <a:t>		e-mail: </a:t>
            </a:r>
            <a:r>
              <a:rPr lang="en-US" dirty="0">
                <a:hlinkClick r:id="rId2"/>
              </a:rPr>
              <a:t>raziarshad@hotmail.com</a:t>
            </a:r>
            <a:endParaRPr lang="en-US" dirty="0"/>
          </a:p>
          <a:p>
            <a:pPr lvl="1"/>
            <a:r>
              <a:rPr lang="en-US" dirty="0"/>
              <a:t>N. Ikram, National University of Sciences and Technology, Rawalpindi, Pakistan</a:t>
            </a:r>
          </a:p>
          <a:p>
            <a:pPr marL="0" indent="0">
              <a:buNone/>
            </a:pPr>
            <a:r>
              <a:rPr lang="en-US" dirty="0"/>
              <a:t>		e-mail: </a:t>
            </a:r>
            <a:r>
              <a:rPr lang="en-US" dirty="0">
                <a:hlinkClick r:id="rId3"/>
              </a:rPr>
              <a:t>nassar@nust.edu.pk</a:t>
            </a:r>
            <a:endParaRPr lang="en-US" dirty="0"/>
          </a:p>
          <a:p>
            <a:r>
              <a:rPr lang="en-US" dirty="0"/>
              <a:t>Multimed Tools Appl (2013) 66:165–178</a:t>
            </a:r>
          </a:p>
          <a:p>
            <a:r>
              <a:rPr lang="en-US" dirty="0"/>
              <a:t>DOI 10.1007/s11042-011-0787-0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808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51805-D78D-6F46-A3A4-35037CC8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Elliptical</a:t>
            </a:r>
            <a:r>
              <a:rPr lang="en-US" b="1" i="1" dirty="0"/>
              <a:t> Curve Cryptography </a:t>
            </a:r>
            <a:br>
              <a:rPr lang="en-US" dirty="0"/>
            </a:br>
            <a:r>
              <a:rPr lang="en-US" dirty="0"/>
              <a:t>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EA928-7511-C340-9B35-18853E1DD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25930"/>
            <a:ext cx="10527030" cy="4343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An elliptic curve E over </a:t>
            </a:r>
            <a:r>
              <a:rPr lang="en-US" dirty="0" err="1"/>
              <a:t>Fp</a:t>
            </a:r>
            <a:r>
              <a:rPr lang="en-US" dirty="0"/>
              <a:t> is set of all solutions (x, y) ∈ </a:t>
            </a:r>
            <a:r>
              <a:rPr lang="en-US" dirty="0" err="1"/>
              <a:t>Fp</a:t>
            </a:r>
            <a:r>
              <a:rPr lang="en-US" dirty="0"/>
              <a:t> * </a:t>
            </a:r>
            <a:r>
              <a:rPr lang="en-US" dirty="0" err="1"/>
              <a:t>Fp</a:t>
            </a:r>
            <a:r>
              <a:rPr lang="en-US" dirty="0"/>
              <a:t> to the equation E: y</a:t>
            </a:r>
            <a:r>
              <a:rPr lang="en-US" baseline="30000" dirty="0"/>
              <a:t>2</a:t>
            </a:r>
            <a:r>
              <a:rPr lang="en-US" dirty="0"/>
              <a:t> = x</a:t>
            </a:r>
            <a:r>
              <a:rPr lang="en-US" baseline="30000" dirty="0"/>
              <a:t>3</a:t>
            </a:r>
            <a:r>
              <a:rPr lang="en-US" dirty="0"/>
              <a:t> +ax + b (mod p) </a:t>
            </a:r>
          </a:p>
          <a:p>
            <a:r>
              <a:rPr lang="en-US" dirty="0"/>
              <a:t>p&gt;3 be a large prime number and point P be of a prime order where </a:t>
            </a:r>
            <a:r>
              <a:rPr lang="en-US" dirty="0" err="1"/>
              <a:t>nP</a:t>
            </a:r>
            <a:r>
              <a:rPr lang="en-US" dirty="0"/>
              <a:t> = O and P ≠ O, where O is a special point at infinity serving as an identity element. </a:t>
            </a:r>
          </a:p>
          <a:p>
            <a:r>
              <a:rPr lang="en-US" dirty="0"/>
              <a:t>E is an(additively written) abelian group with the point O serving as its identity element. </a:t>
            </a:r>
          </a:p>
          <a:p>
            <a:r>
              <a:rPr lang="en-US" dirty="0"/>
              <a:t>ECC is defined as Ep(a, b) : y</a:t>
            </a:r>
            <a:r>
              <a:rPr lang="en-US" baseline="30000" dirty="0"/>
              <a:t>2</a:t>
            </a:r>
            <a:r>
              <a:rPr lang="en-US" dirty="0"/>
              <a:t> = x</a:t>
            </a:r>
            <a:r>
              <a:rPr lang="en-US" baseline="30000" dirty="0"/>
              <a:t>3</a:t>
            </a:r>
            <a:r>
              <a:rPr lang="en-US" dirty="0"/>
              <a:t> + ax +b (mod p) over prime finite field </a:t>
            </a:r>
            <a:r>
              <a:rPr lang="en-US" dirty="0" err="1"/>
              <a:t>Fp</a:t>
            </a:r>
            <a:r>
              <a:rPr lang="en-US" dirty="0"/>
              <a:t>, where b, a ∈ </a:t>
            </a:r>
            <a:r>
              <a:rPr lang="en-US" dirty="0" err="1"/>
              <a:t>Fp</a:t>
            </a:r>
            <a:r>
              <a:rPr lang="en-US" dirty="0"/>
              <a:t> and 4a</a:t>
            </a:r>
            <a:r>
              <a:rPr lang="en-US" baseline="30000" dirty="0"/>
              <a:t>3</a:t>
            </a:r>
            <a:r>
              <a:rPr lang="en-US" dirty="0"/>
              <a:t> + 27b</a:t>
            </a:r>
            <a:r>
              <a:rPr lang="en-US" baseline="30000" dirty="0"/>
              <a:t>2</a:t>
            </a:r>
            <a:r>
              <a:rPr lang="en-US" dirty="0"/>
              <a:t> ≠ 0 (mod p) </a:t>
            </a:r>
          </a:p>
          <a:p>
            <a:r>
              <a:rPr lang="en-US" dirty="0"/>
              <a:t>Given the points A, B over Ep (a, b), the computational discrete logarithm problem is to decide m∈ </a:t>
            </a:r>
            <a:r>
              <a:rPr lang="en-US" dirty="0" err="1"/>
              <a:t>Fp</a:t>
            </a:r>
            <a:r>
              <a:rPr lang="en-US" dirty="0"/>
              <a:t>* from B = mA </a:t>
            </a:r>
          </a:p>
          <a:p>
            <a:r>
              <a:rPr lang="en-US" dirty="0" err="1"/>
              <a:t>mP</a:t>
            </a:r>
            <a:r>
              <a:rPr lang="en-US" dirty="0"/>
              <a:t>, </a:t>
            </a:r>
            <a:r>
              <a:rPr lang="en-US" dirty="0" err="1"/>
              <a:t>nP</a:t>
            </a:r>
            <a:r>
              <a:rPr lang="en-US" dirty="0"/>
              <a:t> are the given points over Ep(a, b), ECCDHP is to compute </a:t>
            </a:r>
            <a:r>
              <a:rPr lang="en-US" dirty="0" err="1"/>
              <a:t>mnP</a:t>
            </a:r>
            <a:r>
              <a:rPr lang="en-US" dirty="0"/>
              <a:t>. </a:t>
            </a:r>
          </a:p>
          <a:p>
            <a:r>
              <a:rPr lang="en-US" dirty="0"/>
              <a:t>Given the points </a:t>
            </a:r>
            <a:r>
              <a:rPr lang="en-US" dirty="0" err="1"/>
              <a:t>mP</a:t>
            </a:r>
            <a:r>
              <a:rPr lang="en-US" dirty="0"/>
              <a:t>, P over Ep(a, b), the inverse computational Diffie-Hellman problem is to find m</a:t>
            </a:r>
            <a:r>
              <a:rPr lang="en-US" baseline="30000" dirty="0"/>
              <a:t>-1</a:t>
            </a:r>
            <a:r>
              <a:rPr lang="en-US" dirty="0"/>
              <a:t>P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678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7D6EA-E8AF-374A-823D-57B253C2D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11480"/>
            <a:ext cx="9601200" cy="1485900"/>
          </a:xfrm>
        </p:spPr>
        <p:txBody>
          <a:bodyPr/>
          <a:lstStyle/>
          <a:p>
            <a:r>
              <a:rPr lang="en-US" b="1" dirty="0"/>
              <a:t>Registration</a:t>
            </a:r>
            <a:r>
              <a:rPr lang="en-US" dirty="0"/>
              <a:t> </a:t>
            </a:r>
            <a:r>
              <a:rPr lang="en-US" b="1" dirty="0"/>
              <a:t>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6A415-F4D1-D745-A6AB-A8F53BB69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94460"/>
            <a:ext cx="10206990" cy="489204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When the client user wants to register and become a legal user, then the client user and the Server execute the steps over a secure channel. </a:t>
            </a:r>
          </a:p>
          <a:p>
            <a:r>
              <a:rPr lang="en-US" dirty="0"/>
              <a:t>Client User → Server : {username, password} </a:t>
            </a:r>
          </a:p>
          <a:p>
            <a:pPr marL="0" indent="0">
              <a:buNone/>
            </a:pPr>
            <a:r>
              <a:rPr lang="en-US" dirty="0"/>
              <a:t>	User submits username and password to the Server. Server computes 2 secret values, 	that is, HPWD and HKs by using hash of client user’s - </a:t>
            </a:r>
          </a:p>
          <a:p>
            <a:pPr marL="0" indent="0">
              <a:buNone/>
            </a:pPr>
            <a:r>
              <a:rPr lang="en-US" dirty="0"/>
              <a:t>		• username </a:t>
            </a:r>
          </a:p>
          <a:p>
            <a:pPr marL="0" indent="0">
              <a:buNone/>
            </a:pPr>
            <a:r>
              <a:rPr lang="en-US" dirty="0"/>
              <a:t>		• password, PW </a:t>
            </a:r>
          </a:p>
          <a:p>
            <a:pPr marL="0" indent="0">
              <a:buNone/>
            </a:pPr>
            <a:r>
              <a:rPr lang="en-US" dirty="0"/>
              <a:t>		• Ks: Shared Secret Key 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	HPW = h(username || PWD) and HKs = h(username || Ks) </a:t>
            </a:r>
          </a:p>
          <a:p>
            <a:r>
              <a:rPr lang="en-US" dirty="0"/>
              <a:t>Server computes the password verifier </a:t>
            </a:r>
          </a:p>
          <a:p>
            <a:pPr marL="0" indent="0">
              <a:buNone/>
            </a:pPr>
            <a:r>
              <a:rPr lang="en-US" dirty="0"/>
              <a:t>	VPW = HPW ⊕ HKs for User </a:t>
            </a:r>
          </a:p>
          <a:p>
            <a:r>
              <a:rPr lang="en-US" dirty="0"/>
              <a:t>Server stores the User’s username and the verified password in the user account database.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2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B6FDC-F897-0649-B7A7-CBEB08ACA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38" y="214313"/>
            <a:ext cx="9601200" cy="1485900"/>
          </a:xfrm>
        </p:spPr>
        <p:txBody>
          <a:bodyPr/>
          <a:lstStyle/>
          <a:p>
            <a:r>
              <a:rPr lang="en-US" b="1" dirty="0"/>
              <a:t>Code for Registration Phase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859400-811B-4540-9928-7555D9B20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4438" y="928687"/>
            <a:ext cx="10244137" cy="5629275"/>
          </a:xfrm>
        </p:spPr>
      </p:pic>
    </p:spTree>
    <p:extLst>
      <p:ext uri="{BB962C8B-B14F-4D97-AF65-F5344CB8AC3E}">
        <p14:creationId xmlns:p14="http://schemas.microsoft.com/office/powerpoint/2010/main" val="3338942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7E13-8988-9843-93B7-BEC333B5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88620"/>
            <a:ext cx="9601200" cy="1485900"/>
          </a:xfrm>
        </p:spPr>
        <p:txBody>
          <a:bodyPr/>
          <a:lstStyle/>
          <a:p>
            <a:r>
              <a:rPr lang="en-US" b="1" dirty="0"/>
              <a:t>Authentication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11BB-0AC9-F345-9FCE-B9BD15BA6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860" y="1223010"/>
            <a:ext cx="10481310" cy="513207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If a legal user wants to login into a Server, then the user is supposed to type the username and the password to authenticate. </a:t>
            </a:r>
          </a:p>
          <a:p>
            <a:r>
              <a:rPr lang="en-US" dirty="0"/>
              <a:t>Client User → Server: REQUEST (username, PW) </a:t>
            </a:r>
          </a:p>
          <a:p>
            <a:pPr marL="0" indent="0">
              <a:buNone/>
            </a:pPr>
            <a:r>
              <a:rPr lang="en-US" dirty="0"/>
              <a:t>	User generates r</a:t>
            </a:r>
            <a:r>
              <a:rPr lang="en-US" baseline="-25000" dirty="0"/>
              <a:t>1</a:t>
            </a:r>
            <a:r>
              <a:rPr lang="en-US" dirty="0"/>
              <a:t> and computes HPW and then </a:t>
            </a:r>
          </a:p>
          <a:p>
            <a:pPr marL="0" indent="0">
              <a:buNone/>
            </a:pPr>
            <a:r>
              <a:rPr lang="en-US" dirty="0"/>
              <a:t>	computes R</a:t>
            </a:r>
            <a:r>
              <a:rPr lang="en-US" baseline="-25000" dirty="0"/>
              <a:t>1</a:t>
            </a:r>
            <a:r>
              <a:rPr lang="en-US" dirty="0"/>
              <a:t> = (HPW.r</a:t>
            </a:r>
            <a:r>
              <a:rPr lang="en-US" baseline="-25000" dirty="0"/>
              <a:t>1</a:t>
            </a:r>
            <a:r>
              <a:rPr lang="en-US" dirty="0"/>
              <a:t>)P </a:t>
            </a:r>
          </a:p>
          <a:p>
            <a:pPr marL="0" indent="0">
              <a:buNone/>
            </a:pPr>
            <a:r>
              <a:rPr lang="en-US" dirty="0"/>
              <a:t>	and sends it with 	a request message to Server. </a:t>
            </a:r>
          </a:p>
          <a:p>
            <a:r>
              <a:rPr lang="en-US" dirty="0"/>
              <a:t>Server → User: CHALLENGE (realm, R</a:t>
            </a:r>
            <a:r>
              <a:rPr lang="en-US" baseline="-25000" dirty="0"/>
              <a:t>2</a:t>
            </a:r>
            <a:r>
              <a:rPr lang="en-US" dirty="0"/>
              <a:t>, h</a:t>
            </a:r>
            <a:r>
              <a:rPr lang="en-US" baseline="-25000" dirty="0"/>
              <a:t>1</a:t>
            </a:r>
            <a:r>
              <a:rPr lang="en-US" dirty="0"/>
              <a:t>) </a:t>
            </a:r>
          </a:p>
          <a:p>
            <a:pPr marL="0" indent="0">
              <a:buNone/>
            </a:pPr>
            <a:r>
              <a:rPr lang="en-US" dirty="0"/>
              <a:t>	Server extracts HPW from VPW by computing HKs. </a:t>
            </a:r>
          </a:p>
          <a:p>
            <a:pPr marL="0" indent="0">
              <a:buNone/>
            </a:pPr>
            <a:r>
              <a:rPr lang="en-US" dirty="0"/>
              <a:t>	Then, Server computes R’</a:t>
            </a:r>
            <a:r>
              <a:rPr lang="en-US" baseline="-25000" dirty="0"/>
              <a:t>1</a:t>
            </a:r>
            <a:r>
              <a:rPr lang="en-US" dirty="0"/>
              <a:t> = HPW</a:t>
            </a:r>
            <a:r>
              <a:rPr lang="en-US" baseline="30000" dirty="0"/>
              <a:t>-1</a:t>
            </a:r>
            <a:r>
              <a:rPr lang="en-US" dirty="0"/>
              <a:t> R</a:t>
            </a:r>
            <a:r>
              <a:rPr lang="en-US" baseline="-25000" dirty="0"/>
              <a:t>1</a:t>
            </a:r>
            <a:r>
              <a:rPr lang="en-US" dirty="0"/>
              <a:t> = (HPW</a:t>
            </a:r>
            <a:r>
              <a:rPr lang="en-US" baseline="30000" dirty="0"/>
              <a:t>-1</a:t>
            </a:r>
            <a:r>
              <a:rPr lang="en-US" dirty="0"/>
              <a:t>.HPW.r</a:t>
            </a:r>
            <a:r>
              <a:rPr lang="en-US" baseline="-25000" dirty="0"/>
              <a:t>1</a:t>
            </a:r>
            <a:r>
              <a:rPr lang="en-US" dirty="0"/>
              <a:t>)P = r</a:t>
            </a:r>
            <a:r>
              <a:rPr lang="en-US" baseline="-25000" dirty="0"/>
              <a:t>1</a:t>
            </a:r>
            <a:r>
              <a:rPr lang="en-US" dirty="0"/>
              <a:t>P </a:t>
            </a:r>
          </a:p>
          <a:p>
            <a:pPr marL="0" indent="0">
              <a:buNone/>
            </a:pPr>
            <a:r>
              <a:rPr lang="en-US" dirty="0"/>
              <a:t>	HPW</a:t>
            </a:r>
            <a:r>
              <a:rPr lang="en-US" baseline="30000" dirty="0"/>
              <a:t>-1</a:t>
            </a:r>
            <a:r>
              <a:rPr lang="en-US" dirty="0"/>
              <a:t> is computed by Extended Euclidean Algorithm. </a:t>
            </a:r>
          </a:p>
          <a:p>
            <a:pPr marL="0" indent="0">
              <a:buNone/>
            </a:pPr>
            <a:r>
              <a:rPr lang="en-US" dirty="0"/>
              <a:t>	S generates r</a:t>
            </a:r>
            <a:r>
              <a:rPr lang="en-US" baseline="-25000" dirty="0"/>
              <a:t>2</a:t>
            </a:r>
            <a:r>
              <a:rPr lang="en-US" dirty="0"/>
              <a:t> and computes R</a:t>
            </a:r>
            <a:r>
              <a:rPr lang="en-US" baseline="-25000" dirty="0"/>
              <a:t>2</a:t>
            </a:r>
            <a:r>
              <a:rPr lang="en-US" dirty="0"/>
              <a:t> = r</a:t>
            </a:r>
            <a:r>
              <a:rPr lang="en-US" baseline="-25000" dirty="0"/>
              <a:t>2</a:t>
            </a:r>
            <a:r>
              <a:rPr lang="en-US" dirty="0"/>
              <a:t>P, SKs = r</a:t>
            </a:r>
            <a:r>
              <a:rPr lang="en-US" baseline="-25000" dirty="0"/>
              <a:t>2</a:t>
            </a:r>
            <a:r>
              <a:rPr lang="en-US" dirty="0"/>
              <a:t>R’</a:t>
            </a:r>
            <a:r>
              <a:rPr lang="en-US" baseline="-25000" dirty="0"/>
              <a:t>1</a:t>
            </a:r>
            <a:r>
              <a:rPr lang="en-US" dirty="0"/>
              <a:t> = r</a:t>
            </a:r>
            <a:r>
              <a:rPr lang="en-US" baseline="-25000" dirty="0"/>
              <a:t>2</a:t>
            </a:r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P = r</a:t>
            </a:r>
            <a:r>
              <a:rPr lang="en-US" baseline="-25000" dirty="0"/>
              <a:t>1</a:t>
            </a:r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P </a:t>
            </a:r>
          </a:p>
          <a:p>
            <a:pPr marL="0" indent="0">
              <a:buNone/>
            </a:pPr>
            <a:r>
              <a:rPr lang="en-US" dirty="0"/>
              <a:t>	and h</a:t>
            </a:r>
            <a:r>
              <a:rPr lang="en-US" baseline="-25000" dirty="0"/>
              <a:t>1</a:t>
            </a:r>
            <a:r>
              <a:rPr lang="en-US" dirty="0"/>
              <a:t> = h(SKs || R</a:t>
            </a:r>
            <a:r>
              <a:rPr lang="en-US" baseline="-25000" dirty="0"/>
              <a:t>2</a:t>
            </a:r>
            <a:r>
              <a:rPr lang="en-US" dirty="0"/>
              <a:t>) </a:t>
            </a:r>
          </a:p>
          <a:p>
            <a:pPr marL="0" indent="0">
              <a:buNone/>
            </a:pPr>
            <a:r>
              <a:rPr lang="en-US" dirty="0"/>
              <a:t>	And SKs = r</a:t>
            </a:r>
            <a:r>
              <a:rPr lang="en-US" baseline="-25000" dirty="0"/>
              <a:t>2</a:t>
            </a:r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P = r</a:t>
            </a:r>
            <a:r>
              <a:rPr lang="en-US" baseline="-25000" dirty="0"/>
              <a:t>1</a:t>
            </a:r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P </a:t>
            </a:r>
          </a:p>
          <a:p>
            <a:pPr marL="0" indent="0">
              <a:buNone/>
            </a:pPr>
            <a:r>
              <a:rPr lang="en-US" dirty="0"/>
              <a:t>	SKs holds due to commutative property of elliptic curve group. </a:t>
            </a:r>
          </a:p>
          <a:p>
            <a:pPr marL="0" indent="0">
              <a:buNone/>
            </a:pPr>
            <a:r>
              <a:rPr lang="en-US" dirty="0"/>
              <a:t>	Finally, Server sends a challenge message to the User.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339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10D3F-387F-C742-9517-79B238F58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788670"/>
            <a:ext cx="10652760" cy="5646420"/>
          </a:xfrm>
        </p:spPr>
        <p:txBody>
          <a:bodyPr>
            <a:normAutofit/>
          </a:bodyPr>
          <a:lstStyle/>
          <a:p>
            <a:r>
              <a:rPr lang="en-US" sz="1700" dirty="0"/>
              <a:t>User → Server: RESPONSE (username, realm, h(username||realm||SKU)) </a:t>
            </a:r>
          </a:p>
          <a:p>
            <a:pPr marL="0" indent="0">
              <a:buNone/>
            </a:pPr>
            <a:r>
              <a:rPr lang="en-US" sz="1700" dirty="0"/>
              <a:t>		When the User receives the CHALLENGE message, </a:t>
            </a:r>
          </a:p>
          <a:p>
            <a:pPr marL="0" indent="0">
              <a:buNone/>
            </a:pPr>
            <a:r>
              <a:rPr lang="en-US" sz="1700" dirty="0"/>
              <a:t>		user computes SKU = r</a:t>
            </a:r>
            <a:r>
              <a:rPr lang="en-US" sz="1700" baseline="-25000" dirty="0"/>
              <a:t>1</a:t>
            </a:r>
            <a:r>
              <a:rPr lang="en-US" sz="1700" dirty="0"/>
              <a:t>R</a:t>
            </a:r>
            <a:r>
              <a:rPr lang="en-US" sz="1700" baseline="-25000" dirty="0"/>
              <a:t>2</a:t>
            </a:r>
            <a:r>
              <a:rPr lang="en-US" sz="1700" dirty="0"/>
              <a:t> = r</a:t>
            </a:r>
            <a:r>
              <a:rPr lang="en-US" sz="1700" baseline="-25000" dirty="0"/>
              <a:t>1</a:t>
            </a:r>
            <a:r>
              <a:rPr lang="en-US" sz="1700" dirty="0"/>
              <a:t>r</a:t>
            </a:r>
            <a:r>
              <a:rPr lang="en-US" sz="1700" baseline="-25000" dirty="0"/>
              <a:t>2</a:t>
            </a:r>
            <a:r>
              <a:rPr lang="en-US" sz="1700" dirty="0"/>
              <a:t>P and checks if h(SKU || R</a:t>
            </a:r>
            <a:r>
              <a:rPr lang="en-US" sz="1700" baseline="-25000" dirty="0"/>
              <a:t>2</a:t>
            </a:r>
            <a:r>
              <a:rPr lang="en-US" sz="1700" dirty="0"/>
              <a:t>) = h</a:t>
            </a:r>
            <a:r>
              <a:rPr lang="en-US" sz="1700" baseline="-25000" dirty="0"/>
              <a:t>1</a:t>
            </a:r>
            <a:r>
              <a:rPr lang="en-US" sz="1700" dirty="0"/>
              <a:t> </a:t>
            </a:r>
          </a:p>
          <a:p>
            <a:pPr marL="0" indent="0">
              <a:buNone/>
            </a:pPr>
            <a:r>
              <a:rPr lang="en-US" sz="1700" dirty="0"/>
              <a:t>	If </a:t>
            </a:r>
            <a:r>
              <a:rPr lang="en-US" sz="1700" b="1" dirty="0"/>
              <a:t>TRUE</a:t>
            </a:r>
            <a:r>
              <a:rPr lang="en-US" sz="1700" dirty="0"/>
              <a:t>, user authenticated the server and computes a message authentication code: </a:t>
            </a:r>
          </a:p>
          <a:p>
            <a:pPr marL="0" indent="0">
              <a:buNone/>
            </a:pPr>
            <a:r>
              <a:rPr lang="en-US" sz="1700" dirty="0"/>
              <a:t>		h(username || realm || SKU) </a:t>
            </a:r>
          </a:p>
          <a:p>
            <a:pPr marL="0" indent="0">
              <a:buNone/>
            </a:pPr>
            <a:r>
              <a:rPr lang="en-US" sz="1700" dirty="0"/>
              <a:t>		and then the user sends a response message to server: </a:t>
            </a:r>
          </a:p>
          <a:p>
            <a:pPr marL="0" indent="0">
              <a:buNone/>
            </a:pPr>
            <a:r>
              <a:rPr lang="en-US" sz="1700" dirty="0"/>
              <a:t>		RESPONSE (username, realm, h(username || realm || SKU)) </a:t>
            </a:r>
          </a:p>
          <a:p>
            <a:pPr marL="0" indent="0">
              <a:buNone/>
            </a:pPr>
            <a:r>
              <a:rPr lang="en-US" sz="1700" dirty="0"/>
              <a:t>       	Else user rejects the server challenge message. </a:t>
            </a:r>
          </a:p>
          <a:p>
            <a:r>
              <a:rPr lang="en-US" sz="1700" dirty="0"/>
              <a:t>After receiving the response message, Server computes h(username||realm||SKs) and verifies it with the received response h(username||realm||SKU). </a:t>
            </a:r>
          </a:p>
          <a:p>
            <a:pPr marL="0" indent="0">
              <a:buNone/>
            </a:pPr>
            <a:r>
              <a:rPr lang="en-US" sz="1700" dirty="0"/>
              <a:t>	If </a:t>
            </a:r>
            <a:r>
              <a:rPr lang="en-US" sz="1700" b="1" dirty="0"/>
              <a:t>TRUE</a:t>
            </a:r>
            <a:r>
              <a:rPr lang="en-US" sz="1700" dirty="0"/>
              <a:t>, Server authenticates user and accepts the User’s login request </a:t>
            </a:r>
          </a:p>
          <a:p>
            <a:pPr marL="0" indent="0">
              <a:buNone/>
            </a:pPr>
            <a:r>
              <a:rPr lang="en-US" sz="1700" dirty="0"/>
              <a:t>	Else, Server rejects the User response message. </a:t>
            </a:r>
          </a:p>
          <a:p>
            <a:r>
              <a:rPr lang="en-US" sz="1700" dirty="0"/>
              <a:t>SK = SKU = SKs = r</a:t>
            </a:r>
            <a:r>
              <a:rPr lang="en-US" sz="1700" baseline="-25000" dirty="0"/>
              <a:t>1</a:t>
            </a:r>
            <a:r>
              <a:rPr lang="en-US" sz="1700" dirty="0"/>
              <a:t>r</a:t>
            </a:r>
            <a:r>
              <a:rPr lang="en-US" sz="1700" baseline="-25000" dirty="0"/>
              <a:t>2</a:t>
            </a:r>
            <a:r>
              <a:rPr lang="en-US" sz="1700" dirty="0"/>
              <a:t>P is used as a shared session key after mutual authentication between User and the Server.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26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A32A1-1788-8349-9CB3-BFB7A157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138" y="185737"/>
            <a:ext cx="9601200" cy="1485900"/>
          </a:xfrm>
        </p:spPr>
        <p:txBody>
          <a:bodyPr/>
          <a:lstStyle/>
          <a:p>
            <a:r>
              <a:rPr lang="en-US" b="1" dirty="0"/>
              <a:t>Code for Authentication Phase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3B23474-AA79-A944-860F-22F57EDBEA1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28688"/>
            <a:ext cx="8658225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0730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206</TotalTime>
  <Words>393</Words>
  <Application>Microsoft Macintosh PowerPoint</Application>
  <PresentationFormat>Widescreen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Franklin Gothic Book</vt:lpstr>
      <vt:lpstr>Times New Roman</vt:lpstr>
      <vt:lpstr>Crop</vt:lpstr>
      <vt:lpstr>         Elliptic curve cryptography based mutual authentication scheme for session initiation protocol </vt:lpstr>
      <vt:lpstr>Introduction</vt:lpstr>
      <vt:lpstr>Paper Details</vt:lpstr>
      <vt:lpstr>Elliptical Curve Cryptography    </vt:lpstr>
      <vt:lpstr>Registration Phase</vt:lpstr>
      <vt:lpstr>Code for Registration Phase</vt:lpstr>
      <vt:lpstr>Authentication Phase</vt:lpstr>
      <vt:lpstr>PowerPoint Presentation</vt:lpstr>
      <vt:lpstr>Code for Authentication Phase</vt:lpstr>
      <vt:lpstr>Proposed Procedure</vt:lpstr>
      <vt:lpstr>Dataset</vt:lpstr>
      <vt:lpstr>Comparisons between our protocol and the protocol of Arshad et al.  </vt:lpstr>
      <vt:lpstr>Security Properties</vt:lpstr>
      <vt:lpstr>Notations</vt:lpstr>
      <vt:lpstr>Conclusion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Elliptic curve cryptography based mutual authentication scheme for session initiation protocol </dc:title>
  <dc:creator>Malik, Shivika</dc:creator>
  <cp:lastModifiedBy>Malik, Shivika</cp:lastModifiedBy>
  <cp:revision>17</cp:revision>
  <dcterms:created xsi:type="dcterms:W3CDTF">2018-05-09T14:55:59Z</dcterms:created>
  <dcterms:modified xsi:type="dcterms:W3CDTF">2019-08-05T18:59:59Z</dcterms:modified>
</cp:coreProperties>
</file>

<file path=docProps/thumbnail.jpeg>
</file>